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84" r:id="rId4"/>
    <p:sldId id="288" r:id="rId5"/>
    <p:sldId id="289" r:id="rId6"/>
    <p:sldId id="298" r:id="rId7"/>
    <p:sldId id="291" r:id="rId8"/>
    <p:sldId id="278" r:id="rId9"/>
    <p:sldId id="276" r:id="rId10"/>
    <p:sldId id="283" r:id="rId11"/>
    <p:sldId id="277" r:id="rId12"/>
    <p:sldId id="285" r:id="rId13"/>
    <p:sldId id="279" r:id="rId14"/>
    <p:sldId id="280" r:id="rId15"/>
    <p:sldId id="282" r:id="rId16"/>
    <p:sldId id="286" r:id="rId17"/>
    <p:sldId id="287" r:id="rId18"/>
    <p:sldId id="292" r:id="rId19"/>
    <p:sldId id="293" r:id="rId20"/>
    <p:sldId id="294" r:id="rId21"/>
    <p:sldId id="296" r:id="rId22"/>
    <p:sldId id="295" r:id="rId23"/>
    <p:sldId id="297" r:id="rId24"/>
    <p:sldId id="267" r:id="rId25"/>
  </p:sldIdLst>
  <p:sldSz cx="12192000" cy="6858000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5854"/>
    <p:restoredTop sz="92416"/>
  </p:normalViewPr>
  <p:slideViewPr>
    <p:cSldViewPr snapToGrid="0" snapToObjects="1">
      <p:cViewPr varScale="1">
        <p:scale>
          <a:sx n="124" d="100"/>
          <a:sy n="124" d="100"/>
        </p:scale>
        <p:origin x="56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675090D-CF45-3641-A3E7-97155F9B4E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1D77EED4-E24C-D545-A354-BE4F012D75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/>
              <a:t>Kliknij, aby edytować styl wzorca podtytułu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55637B18-DC4C-6C4E-8270-2A738CF37F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21D95-A4D9-8143-B5F6-E64779D4B9CD}" type="datetimeFigureOut">
              <a:rPr lang="pl-PL" smtClean="0"/>
              <a:t>30.07.2018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4763E3F7-6820-9E42-A9CB-E423C2B29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20EE8FB1-F454-0747-9740-4E8960397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30DD3-438C-B840-AE7D-CC93925563CC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2231269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BEFFBA7-ABEB-AF42-B49E-954E39B118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>
            <a:extLst>
              <a:ext uri="{FF2B5EF4-FFF2-40B4-BE49-F238E27FC236}">
                <a16:creationId xmlns:a16="http://schemas.microsoft.com/office/drawing/2014/main" id="{FCADC0E8-FD0C-D24D-A6C1-78C3432883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C89CD924-19C6-D84D-AA91-DDC102B4F6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21D95-A4D9-8143-B5F6-E64779D4B9CD}" type="datetimeFigureOut">
              <a:rPr lang="pl-PL" smtClean="0"/>
              <a:t>30.07.2018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0FB255A6-7A0E-A240-A904-C5A40E43D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F357ABA8-998A-A14C-A09B-EFD15D1D20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30DD3-438C-B840-AE7D-CC93925563CC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0857970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>
            <a:extLst>
              <a:ext uri="{FF2B5EF4-FFF2-40B4-BE49-F238E27FC236}">
                <a16:creationId xmlns:a16="http://schemas.microsoft.com/office/drawing/2014/main" id="{DEB98F14-D31C-134E-8FE6-DD677D829D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>
            <a:extLst>
              <a:ext uri="{FF2B5EF4-FFF2-40B4-BE49-F238E27FC236}">
                <a16:creationId xmlns:a16="http://schemas.microsoft.com/office/drawing/2014/main" id="{B7F7CE1A-C4CA-8844-8727-1B64491A5A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8B5221E9-444B-314D-AAA3-AF0CBF56DC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21D95-A4D9-8143-B5F6-E64779D4B9CD}" type="datetimeFigureOut">
              <a:rPr lang="pl-PL" smtClean="0"/>
              <a:t>30.07.2018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D1057955-DEEA-0648-AF10-B57B2F512A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BA4B92A0-8CD6-D748-B7CD-45DB1C6DB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30DD3-438C-B840-AE7D-CC93925563CC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19684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E0D149C-41D3-C04D-97C0-D234075D8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8E93F64D-C1BD-2D41-B84A-CC91E5C834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3BB62F6D-D9F9-844D-B05A-634B75BD95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21D95-A4D9-8143-B5F6-E64779D4B9CD}" type="datetimeFigureOut">
              <a:rPr lang="pl-PL" smtClean="0"/>
              <a:t>30.07.2018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2E03CA00-8E79-E44C-8701-7BAE1901E1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22D00CB3-870A-4848-89CE-0E6FD1AEE6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30DD3-438C-B840-AE7D-CC93925563CC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8180750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C92E723-4DD1-724F-A9BC-38DE2F2807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F97BEF62-36D5-2347-8C41-FAC71528DC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79778B5D-EFC4-B343-B081-C99EC756DF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21D95-A4D9-8143-B5F6-E64779D4B9CD}" type="datetimeFigureOut">
              <a:rPr lang="pl-PL" smtClean="0"/>
              <a:t>30.07.2018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1843CDE5-BB8A-7E48-AC14-F419279035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3C5AB190-5775-F44E-A838-5E0211CF6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30DD3-438C-B840-AE7D-CC93925563CC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0398848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D8299FA-8B59-5C4C-BD59-CE8888383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BA75E83E-08F6-874D-A8A6-806D21A5A9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4EA6EA18-A787-4542-9720-200B69B819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EF618D23-1DD6-B34D-8FD1-9D46D7976A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21D95-A4D9-8143-B5F6-E64779D4B9CD}" type="datetimeFigureOut">
              <a:rPr lang="pl-PL" smtClean="0"/>
              <a:t>30.07.2018</a:t>
            </a:fld>
            <a:endParaRPr lang="pl-PL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F7110873-F946-0D4E-9F24-7D84D7ADE3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DEADE6E3-3AF5-AE4F-86CE-3E83F22BD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30DD3-438C-B840-AE7D-CC93925563CC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8581306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DEFE0EE2-CA58-5F40-B6EA-A91979ABB3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7E5CB081-5337-B042-8DCF-732C16DFDB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D5DD4B76-3057-3041-876C-6835B475F5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tekstu 4">
            <a:extLst>
              <a:ext uri="{FF2B5EF4-FFF2-40B4-BE49-F238E27FC236}">
                <a16:creationId xmlns:a16="http://schemas.microsoft.com/office/drawing/2014/main" id="{E20959E5-9541-9B48-9A4D-7AC93C9D886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6" name="Symbol zastępczy zawartości 5">
            <a:extLst>
              <a:ext uri="{FF2B5EF4-FFF2-40B4-BE49-F238E27FC236}">
                <a16:creationId xmlns:a16="http://schemas.microsoft.com/office/drawing/2014/main" id="{49B069B8-C2BD-CD47-83D0-EB42C17AE01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7" name="Symbol zastępczy daty 6">
            <a:extLst>
              <a:ext uri="{FF2B5EF4-FFF2-40B4-BE49-F238E27FC236}">
                <a16:creationId xmlns:a16="http://schemas.microsoft.com/office/drawing/2014/main" id="{76ABB30B-CEED-F94C-A969-0A273967DC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21D95-A4D9-8143-B5F6-E64779D4B9CD}" type="datetimeFigureOut">
              <a:rPr lang="pl-PL" smtClean="0"/>
              <a:t>30.07.2018</a:t>
            </a:fld>
            <a:endParaRPr lang="pl-PL"/>
          </a:p>
        </p:txBody>
      </p:sp>
      <p:sp>
        <p:nvSpPr>
          <p:cNvPr id="8" name="Symbol zastępczy stopki 7">
            <a:extLst>
              <a:ext uri="{FF2B5EF4-FFF2-40B4-BE49-F238E27FC236}">
                <a16:creationId xmlns:a16="http://schemas.microsoft.com/office/drawing/2014/main" id="{A3D31090-EA42-F34F-8AF5-5BEE26F858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ymbol zastępczy numeru slajdu 8">
            <a:extLst>
              <a:ext uri="{FF2B5EF4-FFF2-40B4-BE49-F238E27FC236}">
                <a16:creationId xmlns:a16="http://schemas.microsoft.com/office/drawing/2014/main" id="{C7566617-860A-544F-98F9-225717947F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30DD3-438C-B840-AE7D-CC93925563CC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4902220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73F1098-7E40-064C-8B52-2AA6AFBBE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65D59547-D304-4941-B610-E65EED472C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21D95-A4D9-8143-B5F6-E64779D4B9CD}" type="datetimeFigureOut">
              <a:rPr lang="pl-PL" smtClean="0"/>
              <a:t>30.07.2018</a:t>
            </a:fld>
            <a:endParaRPr lang="pl-PL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794EBE3-3279-194F-B250-78D38BBA04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C0146D3E-7E49-E744-8E51-C0551D3C8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30DD3-438C-B840-AE7D-CC93925563CC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3141329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daty 1">
            <a:extLst>
              <a:ext uri="{FF2B5EF4-FFF2-40B4-BE49-F238E27FC236}">
                <a16:creationId xmlns:a16="http://schemas.microsoft.com/office/drawing/2014/main" id="{0934FAC2-99D8-C049-BE10-53BEDC1B02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21D95-A4D9-8143-B5F6-E64779D4B9CD}" type="datetimeFigureOut">
              <a:rPr lang="pl-PL" smtClean="0"/>
              <a:t>30.07.2018</a:t>
            </a:fld>
            <a:endParaRPr lang="pl-PL"/>
          </a:p>
        </p:txBody>
      </p:sp>
      <p:sp>
        <p:nvSpPr>
          <p:cNvPr id="3" name="Symbol zastępczy stopki 2">
            <a:extLst>
              <a:ext uri="{FF2B5EF4-FFF2-40B4-BE49-F238E27FC236}">
                <a16:creationId xmlns:a16="http://schemas.microsoft.com/office/drawing/2014/main" id="{551BEEB6-0BC7-6043-9B01-01EF92D318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55CEBD8D-B32C-AC4D-8B8B-BCDEACF02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30DD3-438C-B840-AE7D-CC93925563CC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0610887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413D2E8-6087-2E47-B2E1-753DCF63C5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A4FC40F2-A069-3144-A8E1-2584EA21B9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48D6E7DE-8B03-0642-82C1-7F7AC098CB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B3B58CED-7963-2F43-AD88-AE17332238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21D95-A4D9-8143-B5F6-E64779D4B9CD}" type="datetimeFigureOut">
              <a:rPr lang="pl-PL" smtClean="0"/>
              <a:t>30.07.2018</a:t>
            </a:fld>
            <a:endParaRPr lang="pl-PL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D7212420-753E-FC4E-A4F4-7A3E307B33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435BC213-DA92-AB47-94D8-988FCF427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30DD3-438C-B840-AE7D-CC93925563CC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9489423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4DBBBA1-9E43-0948-842D-9511D1146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obrazu 2">
            <a:extLst>
              <a:ext uri="{FF2B5EF4-FFF2-40B4-BE49-F238E27FC236}">
                <a16:creationId xmlns:a16="http://schemas.microsoft.com/office/drawing/2014/main" id="{F1B1E805-90F8-104C-9F55-B4A8DED72E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l-PL"/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0FA19D17-FAC6-0B46-AC82-3772C731E4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8CE8990C-F558-4B4D-885E-DE482D64BF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21D95-A4D9-8143-B5F6-E64779D4B9CD}" type="datetimeFigureOut">
              <a:rPr lang="pl-PL" smtClean="0"/>
              <a:t>30.07.2018</a:t>
            </a:fld>
            <a:endParaRPr lang="pl-PL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B1948ECD-830E-2D4D-9194-EA2AA12FA1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CA7824C3-C196-2D41-8E4C-8A5CE0BFE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30DD3-438C-B840-AE7D-CC93925563CC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0975223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ytułu 1">
            <a:extLst>
              <a:ext uri="{FF2B5EF4-FFF2-40B4-BE49-F238E27FC236}">
                <a16:creationId xmlns:a16="http://schemas.microsoft.com/office/drawing/2014/main" id="{F237A46B-F279-8349-96F6-3F971D393E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4E1FBCA1-AED5-0A44-8244-97132A9E5D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5E8C3614-9906-E24E-A370-953BE1CB0D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C21D95-A4D9-8143-B5F6-E64779D4B9CD}" type="datetimeFigureOut">
              <a:rPr lang="pl-PL" smtClean="0"/>
              <a:t>30.07.2018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89365FC0-9968-6E4F-9BB3-DACD08D580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130AC289-1587-BC42-94A0-CB0966B2A9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230DD3-438C-B840-AE7D-CC93925563CC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5948122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pngimg.com/download/12405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pngimg.com/download/12405" TargetMode="External"/><Relationship Id="rId7" Type="http://schemas.openxmlformats.org/officeDocument/2006/relationships/hyperlink" Target="http://www.pngall.com/pear-png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30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pngimg.com/download/12405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pngall.com/pear-png" TargetMode="External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pngimg.com/download/12405" TargetMode="External"/><Relationship Id="rId7" Type="http://schemas.openxmlformats.org/officeDocument/2006/relationships/hyperlink" Target="http://www.pngall.com/pear-png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30.png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7" Type="http://schemas.openxmlformats.org/officeDocument/2006/relationships/hyperlink" Target="http://pngimg.com/download/12405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30.png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pngimg.com/download/12405" TargetMode="External"/><Relationship Id="rId2" Type="http://schemas.openxmlformats.org/officeDocument/2006/relationships/hyperlink" Target="https://pixabay.com/en/box-empty-cardboard-package-pack-550594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ixabay.com/p-575543/?no_redirect" TargetMode="External"/><Relationship Id="rId5" Type="http://schemas.openxmlformats.org/officeDocument/2006/relationships/hyperlink" Target="https://pixabay.com/p-310571/?no_redirect" TargetMode="External"/><Relationship Id="rId4" Type="http://schemas.openxmlformats.org/officeDocument/2006/relationships/hyperlink" Target="http://www.pngall.com/pear-png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pngimg.com/download/12405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pngall.com/pear-png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pngimg.com/download/12405" TargetMode="External"/><Relationship Id="rId7" Type="http://schemas.openxmlformats.org/officeDocument/2006/relationships/hyperlink" Target="http://www.pngall.com/pear-png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30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5153974-9054-454F-83CC-29958D08E38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/>
              <a:t>Zmienne</a:t>
            </a:r>
            <a:endParaRPr lang="pl-PL" dirty="0"/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F0D46D51-63E1-0B4A-9B30-D3F11DF51A9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l-PL" dirty="0"/>
              <a:t>Ćwiczenia praktyczne</a:t>
            </a:r>
          </a:p>
        </p:txBody>
      </p:sp>
    </p:spTree>
    <p:extLst>
      <p:ext uri="{BB962C8B-B14F-4D97-AF65-F5344CB8AC3E}">
        <p14:creationId xmlns:p14="http://schemas.microsoft.com/office/powerpoint/2010/main" val="39192552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EAA059D-420D-4181-93AE-7BEC47FA59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pl-PL" dirty="0"/>
              <a:t>Cel</a:t>
            </a:r>
          </a:p>
        </p:txBody>
      </p:sp>
      <p:sp>
        <p:nvSpPr>
          <p:cNvPr id="7" name="Prostokąt 6">
            <a:extLst>
              <a:ext uri="{FF2B5EF4-FFF2-40B4-BE49-F238E27FC236}">
                <a16:creationId xmlns:a16="http://schemas.microsoft.com/office/drawing/2014/main" id="{2802C15D-786B-4B9F-8711-06476BFAA84E}"/>
              </a:ext>
            </a:extLst>
          </p:cNvPr>
          <p:cNvSpPr/>
          <p:nvPr/>
        </p:nvSpPr>
        <p:spPr>
          <a:xfrm>
            <a:off x="6495418" y="2971574"/>
            <a:ext cx="1148071" cy="22159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sz="13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</a:t>
            </a:r>
            <a:endParaRPr lang="pl-PL" sz="13800" dirty="0"/>
          </a:p>
        </p:txBody>
      </p:sp>
      <p:pic>
        <p:nvPicPr>
          <p:cNvPr id="11" name="Symbol zastępczy zawartości 4" descr="Obraz zawierający jabłko, owoce, siedzi, wewnątrz&#10;&#10;Opis wygenerowany przy bardzo wysokim poziomie pewności">
            <a:extLst>
              <a:ext uri="{FF2B5EF4-FFF2-40B4-BE49-F238E27FC236}">
                <a16:creationId xmlns:a16="http://schemas.microsoft.com/office/drawing/2014/main" id="{75F79656-9414-4BB6-9B89-3835262CFE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895600" y="2971575"/>
            <a:ext cx="1696045" cy="1866481"/>
          </a:xfrm>
          <a:prstGeom prst="rect">
            <a:avLst/>
          </a:prstGeom>
        </p:spPr>
      </p:pic>
      <p:sp>
        <p:nvSpPr>
          <p:cNvPr id="8" name="Strzałka: zakrzywiona w dół 7">
            <a:extLst>
              <a:ext uri="{FF2B5EF4-FFF2-40B4-BE49-F238E27FC236}">
                <a16:creationId xmlns:a16="http://schemas.microsoft.com/office/drawing/2014/main" id="{5BC46D12-CB9B-4492-BA8E-BC241D7EFBF8}"/>
              </a:ext>
            </a:extLst>
          </p:cNvPr>
          <p:cNvSpPr/>
          <p:nvPr/>
        </p:nvSpPr>
        <p:spPr>
          <a:xfrm>
            <a:off x="3743622" y="2019943"/>
            <a:ext cx="3571578" cy="951631"/>
          </a:xfrm>
          <a:prstGeom prst="curved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13631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86CEFF2-1BA5-472C-AAA8-F079782A67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Kopiowanie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Prostokąt 3">
                <a:extLst>
                  <a:ext uri="{FF2B5EF4-FFF2-40B4-BE49-F238E27FC236}">
                    <a16:creationId xmlns:a16="http://schemas.microsoft.com/office/drawing/2014/main" id="{314DE215-46B3-4263-8A2A-E66F4C0DDF0F}"/>
                  </a:ext>
                </a:extLst>
              </p:cNvPr>
              <p:cNvSpPr/>
              <p:nvPr/>
            </p:nvSpPr>
            <p:spPr>
              <a:xfrm>
                <a:off x="4519286" y="2644170"/>
                <a:ext cx="3153428" cy="156966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pl-PL" sz="9600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B</a:t>
                </a:r>
                <a:r>
                  <a:rPr lang="pl-PL" sz="5400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</a:t>
                </a:r>
                <a14:m>
                  <m:oMath xmlns:m="http://schemas.openxmlformats.org/officeDocument/2006/math">
                    <m:r>
                      <a:rPr lang="pl-PL" sz="9600" i="1">
                        <a:latin typeface="Cambria Math" panose="02040503050406030204" pitchFamily="18" charset="0"/>
                      </a:rPr>
                      <m:t>≔</m:t>
                    </m:r>
                  </m:oMath>
                </a14:m>
                <a:r>
                  <a:rPr lang="pl-PL" sz="96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A</a:t>
                </a:r>
                <a:endParaRPr lang="pl-PL" sz="9600" dirty="0"/>
              </a:p>
            </p:txBody>
          </p:sp>
        </mc:Choice>
        <mc:Fallback xmlns="">
          <p:sp>
            <p:nvSpPr>
              <p:cNvPr id="4" name="Prostokąt 3">
                <a:extLst>
                  <a:ext uri="{FF2B5EF4-FFF2-40B4-BE49-F238E27FC236}">
                    <a16:creationId xmlns:a16="http://schemas.microsoft.com/office/drawing/2014/main" id="{314DE215-46B3-4263-8A2A-E66F4C0DDF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9286" y="2644170"/>
                <a:ext cx="3153428" cy="1569660"/>
              </a:xfrm>
              <a:prstGeom prst="rect">
                <a:avLst/>
              </a:prstGeom>
              <a:blipFill>
                <a:blip r:embed="rId2"/>
                <a:stretch>
                  <a:fillRect l="-20482" t="-21600" r="-21687" b="-45600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18428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86CEFF2-1BA5-472C-AAA8-F079782A67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Kopiowanie</a:t>
            </a:r>
            <a:br>
              <a:rPr lang="pl-PL" dirty="0"/>
            </a:br>
            <a:r>
              <a:rPr lang="pl-PL" sz="3200" dirty="0"/>
              <a:t>Podstawienie zmiennej B wartością zmiennej A</a:t>
            </a:r>
            <a:endParaRPr lang="pl-PL" dirty="0"/>
          </a:p>
        </p:txBody>
      </p:sp>
      <p:sp>
        <p:nvSpPr>
          <p:cNvPr id="3" name="pole tekstowe 2">
            <a:extLst>
              <a:ext uri="{FF2B5EF4-FFF2-40B4-BE49-F238E27FC236}">
                <a16:creationId xmlns:a16="http://schemas.microsoft.com/office/drawing/2014/main" id="{1E3AD5EF-01E9-8A41-A3D9-E3BBAB10B306}"/>
              </a:ext>
            </a:extLst>
          </p:cNvPr>
          <p:cNvSpPr txBox="1"/>
          <p:nvPr/>
        </p:nvSpPr>
        <p:spPr>
          <a:xfrm>
            <a:off x="838200" y="1690688"/>
            <a:ext cx="297030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90538" indent="-490538">
              <a:buFont typeface="+mj-lt"/>
              <a:buAutoNum type="arabicPeriod"/>
            </a:pPr>
            <a:r>
              <a:rPr lang="pl-PL" sz="3600" dirty="0"/>
              <a:t>A := Jabłko</a:t>
            </a:r>
          </a:p>
          <a:p>
            <a:pPr marL="490538" indent="-490538">
              <a:buFont typeface="+mj-lt"/>
              <a:buAutoNum type="arabicPeriod"/>
            </a:pPr>
            <a:r>
              <a:rPr lang="pl-PL" sz="3600" dirty="0"/>
              <a:t>B := Gruszka</a:t>
            </a:r>
          </a:p>
          <a:p>
            <a:pPr marL="490538" indent="-490538">
              <a:buFont typeface="+mj-lt"/>
              <a:buAutoNum type="arabicPeriod"/>
            </a:pPr>
            <a:r>
              <a:rPr lang="pl-PL" sz="3600" dirty="0"/>
              <a:t>B := A</a:t>
            </a:r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67188C09-885A-7F48-ACEE-1DAD17C63C12}"/>
              </a:ext>
            </a:extLst>
          </p:cNvPr>
          <p:cNvSpPr txBox="1"/>
          <p:nvPr/>
        </p:nvSpPr>
        <p:spPr>
          <a:xfrm>
            <a:off x="838201" y="3729519"/>
            <a:ext cx="10515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dirty="0"/>
              <a:t>Ze zmiennej B wyrzucana jest dotychczasowa wartość (Gruszka) i wkładana jest kopia wartości ze zmiennej A (Jabłko)</a:t>
            </a:r>
          </a:p>
        </p:txBody>
      </p:sp>
    </p:spTree>
    <p:extLst>
      <p:ext uri="{BB962C8B-B14F-4D97-AF65-F5344CB8AC3E}">
        <p14:creationId xmlns:p14="http://schemas.microsoft.com/office/powerpoint/2010/main" val="40946686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CDE1629-3CF9-4DD9-BDFA-7B14109D3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Ćwiczenie 2: Zamiana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2832E2C6-7619-4014-A8C9-8B32E3AE34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4270041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EAA059D-420D-4181-93AE-7BEC47FA59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pl-PL" dirty="0"/>
              <a:t>Inicjalizacja</a:t>
            </a:r>
          </a:p>
        </p:txBody>
      </p:sp>
      <p:pic>
        <p:nvPicPr>
          <p:cNvPr id="5" name="Symbol zastępczy zawartości 4" descr="Obraz zawierający jabłko, owoce, siedzi, wewnątrz&#10;&#10;Opis wygenerowany przy bardzo wysokim poziomie pewności">
            <a:extLst>
              <a:ext uri="{FF2B5EF4-FFF2-40B4-BE49-F238E27FC236}">
                <a16:creationId xmlns:a16="http://schemas.microsoft.com/office/drawing/2014/main" id="{7DCB178F-53AC-4379-933D-5538E657EC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578415" y="1690688"/>
            <a:ext cx="1696045" cy="186648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Prostokąt 5">
                <a:extLst>
                  <a:ext uri="{FF2B5EF4-FFF2-40B4-BE49-F238E27FC236}">
                    <a16:creationId xmlns:a16="http://schemas.microsoft.com/office/drawing/2014/main" id="{4C98C1C5-29CC-45D2-90C1-0C45A7B468B4}"/>
                  </a:ext>
                </a:extLst>
              </p:cNvPr>
              <p:cNvSpPr/>
              <p:nvPr/>
            </p:nvSpPr>
            <p:spPr>
              <a:xfrm>
                <a:off x="3442321" y="1990083"/>
                <a:ext cx="2204450" cy="156966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pl-PL" sz="9600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A</a:t>
                </a:r>
                <a:r>
                  <a:rPr lang="pl-PL" sz="5400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</a:t>
                </a:r>
                <a14:m>
                  <m:oMath xmlns:m="http://schemas.openxmlformats.org/officeDocument/2006/math">
                    <m:r>
                      <a:rPr lang="pl-PL" sz="9600" i="1">
                        <a:latin typeface="Cambria Math" panose="02040503050406030204" pitchFamily="18" charset="0"/>
                      </a:rPr>
                      <m:t>≔</m:t>
                    </m:r>
                  </m:oMath>
                </a14:m>
                <a:endParaRPr lang="pl-PL" sz="9600" dirty="0"/>
              </a:p>
            </p:txBody>
          </p:sp>
        </mc:Choice>
        <mc:Fallback xmlns="">
          <p:sp>
            <p:nvSpPr>
              <p:cNvPr id="6" name="Prostokąt 5">
                <a:extLst>
                  <a:ext uri="{FF2B5EF4-FFF2-40B4-BE49-F238E27FC236}">
                    <a16:creationId xmlns:a16="http://schemas.microsoft.com/office/drawing/2014/main" id="{4C98C1C5-29CC-45D2-90C1-0C45A7B468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2321" y="1990083"/>
                <a:ext cx="2204450" cy="1569660"/>
              </a:xfrm>
              <a:prstGeom prst="rect">
                <a:avLst/>
              </a:prstGeom>
              <a:blipFill>
                <a:blip r:embed="rId4"/>
                <a:stretch>
                  <a:fillRect l="-29917" t="-21705" b="-46899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Prostokąt 7">
                <a:extLst>
                  <a:ext uri="{FF2B5EF4-FFF2-40B4-BE49-F238E27FC236}">
                    <a16:creationId xmlns:a16="http://schemas.microsoft.com/office/drawing/2014/main" id="{F46794D3-72F9-4868-B25C-C229CB4DC242}"/>
                  </a:ext>
                </a:extLst>
              </p:cNvPr>
              <p:cNvSpPr/>
              <p:nvPr/>
            </p:nvSpPr>
            <p:spPr>
              <a:xfrm>
                <a:off x="3442321" y="4261374"/>
                <a:ext cx="2204450" cy="156966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pl-PL" sz="9600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B</a:t>
                </a:r>
                <a:r>
                  <a:rPr lang="pl-PL" sz="5400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</a:t>
                </a:r>
                <a14:m>
                  <m:oMath xmlns:m="http://schemas.openxmlformats.org/officeDocument/2006/math">
                    <m:r>
                      <a:rPr lang="pl-PL" sz="9600" i="1">
                        <a:latin typeface="Cambria Math" panose="02040503050406030204" pitchFamily="18" charset="0"/>
                      </a:rPr>
                      <m:t>≔</m:t>
                    </m:r>
                  </m:oMath>
                </a14:m>
                <a:endParaRPr lang="pl-PL" sz="9600" dirty="0"/>
              </a:p>
            </p:txBody>
          </p:sp>
        </mc:Choice>
        <mc:Fallback xmlns="">
          <p:sp>
            <p:nvSpPr>
              <p:cNvPr id="8" name="Prostokąt 7">
                <a:extLst>
                  <a:ext uri="{FF2B5EF4-FFF2-40B4-BE49-F238E27FC236}">
                    <a16:creationId xmlns:a16="http://schemas.microsoft.com/office/drawing/2014/main" id="{F46794D3-72F9-4868-B25C-C229CB4DC2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2321" y="4261374"/>
                <a:ext cx="2204450" cy="1569660"/>
              </a:xfrm>
              <a:prstGeom prst="rect">
                <a:avLst/>
              </a:prstGeom>
              <a:blipFill>
                <a:blip r:embed="rId5"/>
                <a:stretch>
                  <a:fillRect l="-29086" t="-22093" b="-46899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Obraz 6" descr="Obraz zawierający gruszka, owoce, wewnątrz, siedzi&#10;&#10;Opis wygenerowany przy bardzo wysokim poziomie pewności">
            <a:extLst>
              <a:ext uri="{FF2B5EF4-FFF2-40B4-BE49-F238E27FC236}">
                <a16:creationId xmlns:a16="http://schemas.microsoft.com/office/drawing/2014/main" id="{812ADA08-7C78-6747-A988-7A902A5C2D5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5493196" y="3964552"/>
            <a:ext cx="1866482" cy="1866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3638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EAA059D-420D-4181-93AE-7BEC47FA59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pl-PL" dirty="0"/>
              <a:t>Cel</a:t>
            </a:r>
          </a:p>
        </p:txBody>
      </p:sp>
      <p:pic>
        <p:nvPicPr>
          <p:cNvPr id="5" name="Symbol zastępczy zawartości 4" descr="Obraz zawierający jabłko, owoce, siedzi, wewnątrz&#10;&#10;Opis wygenerowany przy bardzo wysokim poziomie pewności">
            <a:extLst>
              <a:ext uri="{FF2B5EF4-FFF2-40B4-BE49-F238E27FC236}">
                <a16:creationId xmlns:a16="http://schemas.microsoft.com/office/drawing/2014/main" id="{7DCB178F-53AC-4379-933D-5538E657EC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774830" y="3066287"/>
            <a:ext cx="1696045" cy="1866481"/>
          </a:xfrm>
          <a:prstGeom prst="rect">
            <a:avLst/>
          </a:prstGeom>
        </p:spPr>
      </p:pic>
      <p:pic>
        <p:nvPicPr>
          <p:cNvPr id="9" name="Obraz 8" descr="Obraz zawierający gruszka, owoce, wewnątrz, siedzi&#10;&#10;Opis wygenerowany przy bardzo wysokim poziomie pewności">
            <a:extLst>
              <a:ext uri="{FF2B5EF4-FFF2-40B4-BE49-F238E27FC236}">
                <a16:creationId xmlns:a16="http://schemas.microsoft.com/office/drawing/2014/main" id="{B6C1A9E0-4CBC-4305-AF83-5C465BA657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787886" y="3066286"/>
            <a:ext cx="1866482" cy="1866482"/>
          </a:xfrm>
          <a:prstGeom prst="rect">
            <a:avLst/>
          </a:prstGeom>
        </p:spPr>
      </p:pic>
      <p:sp>
        <p:nvSpPr>
          <p:cNvPr id="3" name="Strzałka: zakrzywiona w górę 2">
            <a:extLst>
              <a:ext uri="{FF2B5EF4-FFF2-40B4-BE49-F238E27FC236}">
                <a16:creationId xmlns:a16="http://schemas.microsoft.com/office/drawing/2014/main" id="{B758EB33-D034-4A90-924C-E0EC65D87195}"/>
              </a:ext>
            </a:extLst>
          </p:cNvPr>
          <p:cNvSpPr/>
          <p:nvPr/>
        </p:nvSpPr>
        <p:spPr>
          <a:xfrm>
            <a:off x="3622852" y="5114100"/>
            <a:ext cx="4226944" cy="1322389"/>
          </a:xfrm>
          <a:prstGeom prst="curvedUp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solidFill>
                <a:schemeClr val="tx1"/>
              </a:solidFill>
            </a:endParaRPr>
          </a:p>
        </p:txBody>
      </p:sp>
      <p:sp>
        <p:nvSpPr>
          <p:cNvPr id="11" name="Strzałka: zakrzywiona w górę 10">
            <a:extLst>
              <a:ext uri="{FF2B5EF4-FFF2-40B4-BE49-F238E27FC236}">
                <a16:creationId xmlns:a16="http://schemas.microsoft.com/office/drawing/2014/main" id="{7C8B1A1D-4FE5-4965-A622-AA3352E9561F}"/>
              </a:ext>
            </a:extLst>
          </p:cNvPr>
          <p:cNvSpPr/>
          <p:nvPr/>
        </p:nvSpPr>
        <p:spPr>
          <a:xfrm rot="10800000">
            <a:off x="3494183" y="1690688"/>
            <a:ext cx="4226944" cy="1322389"/>
          </a:xfrm>
          <a:prstGeom prst="curvedUp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20529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AFB01CD-64C7-E746-8CCE-F9AAACDC4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Zamiana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215AB82C-564B-9E46-BD97-EF180317E6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pl-PL" dirty="0"/>
              <a:t>A := Jabłko</a:t>
            </a:r>
          </a:p>
          <a:p>
            <a:pPr marL="514350" indent="-514350">
              <a:buFont typeface="+mj-lt"/>
              <a:buAutoNum type="arabicPeriod"/>
            </a:pPr>
            <a:r>
              <a:rPr lang="pl-PL" dirty="0"/>
              <a:t>B := Gruszka</a:t>
            </a:r>
          </a:p>
          <a:p>
            <a:pPr marL="514350" indent="-514350">
              <a:buFont typeface="+mj-lt"/>
              <a:buAutoNum type="arabicPeriod"/>
            </a:pPr>
            <a:r>
              <a:rPr lang="pl-PL" dirty="0"/>
              <a:t>C := A</a:t>
            </a:r>
          </a:p>
          <a:p>
            <a:pPr marL="514350" indent="-514350">
              <a:buFont typeface="+mj-lt"/>
              <a:buAutoNum type="arabicPeriod"/>
            </a:pPr>
            <a:r>
              <a:rPr lang="pl-PL" dirty="0"/>
              <a:t>A := B</a:t>
            </a:r>
          </a:p>
          <a:p>
            <a:pPr marL="514350" indent="-514350">
              <a:buFont typeface="+mj-lt"/>
              <a:buAutoNum type="arabicPeriod"/>
            </a:pPr>
            <a:r>
              <a:rPr lang="pl-PL" dirty="0"/>
              <a:t>B := C</a:t>
            </a:r>
          </a:p>
        </p:txBody>
      </p:sp>
    </p:spTree>
    <p:extLst>
      <p:ext uri="{BB962C8B-B14F-4D97-AF65-F5344CB8AC3E}">
        <p14:creationId xmlns:p14="http://schemas.microsoft.com/office/powerpoint/2010/main" val="40605114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AFB01CD-64C7-E746-8CCE-F9AAACDC4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Zamiana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215AB82C-564B-9E46-BD97-EF180317E6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pl-PL" dirty="0"/>
              <a:t>A := Jabłko [A = Jabłko, B = ?, C = ?]</a:t>
            </a:r>
          </a:p>
          <a:p>
            <a:pPr marL="514350" indent="-514350">
              <a:buFont typeface="+mj-lt"/>
              <a:buAutoNum type="arabicPeriod"/>
            </a:pPr>
            <a:r>
              <a:rPr lang="pl-PL" dirty="0"/>
              <a:t>B := Gruszka [A = Jabłko, B = Gruszka, C = ?]</a:t>
            </a:r>
          </a:p>
          <a:p>
            <a:pPr marL="514350" indent="-514350">
              <a:buFont typeface="+mj-lt"/>
              <a:buAutoNum type="arabicPeriod"/>
            </a:pPr>
            <a:r>
              <a:rPr lang="pl-PL" dirty="0"/>
              <a:t>C := A [A = Jabłko, B = Gruszka, C = Jabłko]</a:t>
            </a:r>
          </a:p>
          <a:p>
            <a:pPr marL="514350" indent="-514350">
              <a:buFont typeface="+mj-lt"/>
              <a:buAutoNum type="arabicPeriod"/>
            </a:pPr>
            <a:r>
              <a:rPr lang="pl-PL" dirty="0"/>
              <a:t>A := B [A = Gruszka, B = Gruszka, C = Jabłko]</a:t>
            </a:r>
          </a:p>
          <a:p>
            <a:pPr marL="514350" indent="-514350">
              <a:buFont typeface="+mj-lt"/>
              <a:buAutoNum type="arabicPeriod"/>
            </a:pPr>
            <a:r>
              <a:rPr lang="pl-PL" dirty="0"/>
              <a:t>B := C [A = Gruszka, B = Jabłko, C = Jabłko]</a:t>
            </a:r>
          </a:p>
        </p:txBody>
      </p:sp>
    </p:spTree>
    <p:extLst>
      <p:ext uri="{BB962C8B-B14F-4D97-AF65-F5344CB8AC3E}">
        <p14:creationId xmlns:p14="http://schemas.microsoft.com/office/powerpoint/2010/main" val="38216567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CDE1629-3CF9-4DD9-BDFA-7B14109D3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Ćwiczenie 4: Porównanie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2832E2C6-7619-4014-A8C9-8B32E3AE34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3228292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5887E7B-4538-6344-AE86-2AEB5B8B9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Porównanie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DFDFA60C-E2C3-734A-94A5-C870D8FBF2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pl-PL" dirty="0"/>
              <a:t>Jeżeli A </a:t>
            </a:r>
            <a:r>
              <a:rPr lang="pl-PL" b="1" dirty="0">
                <a:solidFill>
                  <a:srgbClr val="FF0000"/>
                </a:solidFill>
              </a:rPr>
              <a:t>==</a:t>
            </a:r>
            <a:r>
              <a:rPr lang="pl-PL" dirty="0"/>
              <a:t> B, to:</a:t>
            </a:r>
          </a:p>
          <a:p>
            <a:pPr marL="971550" lvl="1" indent="-514350">
              <a:buFont typeface="+mj-lt"/>
              <a:buAutoNum type="arabicPeriod"/>
            </a:pPr>
            <a:r>
              <a:rPr lang="pl-PL" sz="2800" dirty="0"/>
              <a:t>C := Jabłko</a:t>
            </a:r>
          </a:p>
          <a:p>
            <a:pPr marL="514350" indent="-514350">
              <a:buFont typeface="+mj-lt"/>
              <a:buAutoNum type="arabicPeriod"/>
            </a:pPr>
            <a:r>
              <a:rPr lang="pl-PL" dirty="0"/>
              <a:t>W przeciwnym wypadku:</a:t>
            </a:r>
          </a:p>
          <a:p>
            <a:pPr marL="971550" lvl="1" indent="-514350">
              <a:buFont typeface="+mj-lt"/>
              <a:buAutoNum type="arabicPeriod"/>
            </a:pPr>
            <a:r>
              <a:rPr lang="pl-PL" sz="2800" dirty="0"/>
              <a:t>C := Gruszka</a:t>
            </a:r>
          </a:p>
        </p:txBody>
      </p:sp>
    </p:spTree>
    <p:extLst>
      <p:ext uri="{BB962C8B-B14F-4D97-AF65-F5344CB8AC3E}">
        <p14:creationId xmlns:p14="http://schemas.microsoft.com/office/powerpoint/2010/main" val="32793171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1505916-69B9-0141-9ED1-B43C105C4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Opis ćwiczenia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B0458C3B-F7DF-4748-A6C3-2125CBE5CF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Trzy pudełka na zmienne</a:t>
            </a:r>
          </a:p>
          <a:p>
            <a:r>
              <a:rPr lang="pl-PL" dirty="0"/>
              <a:t>Pudełka oznaczone literami: A, B, C</a:t>
            </a:r>
          </a:p>
          <a:p>
            <a:r>
              <a:rPr lang="pl-PL" dirty="0"/>
              <a:t>Każde pudełko może przechowywać najwyżej jedną wartość</a:t>
            </a:r>
          </a:p>
          <a:p>
            <a:r>
              <a:rPr lang="pl-PL" dirty="0"/>
              <a:t>Dostępne wartości: jabłko, gruszka</a:t>
            </a:r>
          </a:p>
          <a:p>
            <a:r>
              <a:rPr lang="pl-PL" dirty="0"/>
              <a:t>Dodatkowo: ksero do kopiowania wartości</a:t>
            </a:r>
          </a:p>
        </p:txBody>
      </p:sp>
    </p:spTree>
    <p:extLst>
      <p:ext uri="{BB962C8B-B14F-4D97-AF65-F5344CB8AC3E}">
        <p14:creationId xmlns:p14="http://schemas.microsoft.com/office/powerpoint/2010/main" val="8308874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EAA059D-420D-4181-93AE-7BEC47FA59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pl-PL" dirty="0"/>
              <a:t>Inicjalizacja 1</a:t>
            </a:r>
          </a:p>
        </p:txBody>
      </p:sp>
      <p:pic>
        <p:nvPicPr>
          <p:cNvPr id="5" name="Symbol zastępczy zawartości 4" descr="Obraz zawierający jabłko, owoce, siedzi, wewnątrz&#10;&#10;Opis wygenerowany przy bardzo wysokim poziomie pewności">
            <a:extLst>
              <a:ext uri="{FF2B5EF4-FFF2-40B4-BE49-F238E27FC236}">
                <a16:creationId xmlns:a16="http://schemas.microsoft.com/office/drawing/2014/main" id="{7DCB178F-53AC-4379-933D-5538E657EC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578415" y="1690688"/>
            <a:ext cx="1696045" cy="186648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Prostokąt 5">
                <a:extLst>
                  <a:ext uri="{FF2B5EF4-FFF2-40B4-BE49-F238E27FC236}">
                    <a16:creationId xmlns:a16="http://schemas.microsoft.com/office/drawing/2014/main" id="{4C98C1C5-29CC-45D2-90C1-0C45A7B468B4}"/>
                  </a:ext>
                </a:extLst>
              </p:cNvPr>
              <p:cNvSpPr/>
              <p:nvPr/>
            </p:nvSpPr>
            <p:spPr>
              <a:xfrm>
                <a:off x="3442321" y="1990083"/>
                <a:ext cx="2204450" cy="156966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pl-PL" sz="9600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A</a:t>
                </a:r>
                <a:r>
                  <a:rPr lang="pl-PL" sz="5400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</a:t>
                </a:r>
                <a14:m>
                  <m:oMath xmlns:m="http://schemas.openxmlformats.org/officeDocument/2006/math">
                    <m:r>
                      <a:rPr lang="pl-PL" sz="9600" i="1">
                        <a:latin typeface="Cambria Math" panose="02040503050406030204" pitchFamily="18" charset="0"/>
                      </a:rPr>
                      <m:t>≔</m:t>
                    </m:r>
                  </m:oMath>
                </a14:m>
                <a:endParaRPr lang="pl-PL" sz="9600" dirty="0"/>
              </a:p>
            </p:txBody>
          </p:sp>
        </mc:Choice>
        <mc:Fallback xmlns="">
          <p:sp>
            <p:nvSpPr>
              <p:cNvPr id="6" name="Prostokąt 5">
                <a:extLst>
                  <a:ext uri="{FF2B5EF4-FFF2-40B4-BE49-F238E27FC236}">
                    <a16:creationId xmlns:a16="http://schemas.microsoft.com/office/drawing/2014/main" id="{4C98C1C5-29CC-45D2-90C1-0C45A7B468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2321" y="1990083"/>
                <a:ext cx="2204450" cy="1569660"/>
              </a:xfrm>
              <a:prstGeom prst="rect">
                <a:avLst/>
              </a:prstGeom>
              <a:blipFill>
                <a:blip r:embed="rId4"/>
                <a:stretch>
                  <a:fillRect l="-29917" t="-21705" b="-46899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Prostokąt 7">
                <a:extLst>
                  <a:ext uri="{FF2B5EF4-FFF2-40B4-BE49-F238E27FC236}">
                    <a16:creationId xmlns:a16="http://schemas.microsoft.com/office/drawing/2014/main" id="{F46794D3-72F9-4868-B25C-C229CB4DC242}"/>
                  </a:ext>
                </a:extLst>
              </p:cNvPr>
              <p:cNvSpPr/>
              <p:nvPr/>
            </p:nvSpPr>
            <p:spPr>
              <a:xfrm>
                <a:off x="3442321" y="4261374"/>
                <a:ext cx="2204450" cy="156966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pl-PL" sz="9600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B</a:t>
                </a:r>
                <a:r>
                  <a:rPr lang="pl-PL" sz="5400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</a:t>
                </a:r>
                <a14:m>
                  <m:oMath xmlns:m="http://schemas.openxmlformats.org/officeDocument/2006/math">
                    <m:r>
                      <a:rPr lang="pl-PL" sz="9600" i="1">
                        <a:latin typeface="Cambria Math" panose="02040503050406030204" pitchFamily="18" charset="0"/>
                      </a:rPr>
                      <m:t>≔</m:t>
                    </m:r>
                  </m:oMath>
                </a14:m>
                <a:endParaRPr lang="pl-PL" sz="9600" dirty="0"/>
              </a:p>
            </p:txBody>
          </p:sp>
        </mc:Choice>
        <mc:Fallback xmlns="">
          <p:sp>
            <p:nvSpPr>
              <p:cNvPr id="8" name="Prostokąt 7">
                <a:extLst>
                  <a:ext uri="{FF2B5EF4-FFF2-40B4-BE49-F238E27FC236}">
                    <a16:creationId xmlns:a16="http://schemas.microsoft.com/office/drawing/2014/main" id="{F46794D3-72F9-4868-B25C-C229CB4DC2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2321" y="4261374"/>
                <a:ext cx="2204450" cy="1569660"/>
              </a:xfrm>
              <a:prstGeom prst="rect">
                <a:avLst/>
              </a:prstGeom>
              <a:blipFill>
                <a:blip r:embed="rId5"/>
                <a:stretch>
                  <a:fillRect l="-29086" t="-22093" b="-46899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Obraz 6" descr="Obraz zawierający gruszka, owoce, wewnątrz, siedzi&#10;&#10;Opis wygenerowany przy bardzo wysokim poziomie pewności">
            <a:extLst>
              <a:ext uri="{FF2B5EF4-FFF2-40B4-BE49-F238E27FC236}">
                <a16:creationId xmlns:a16="http://schemas.microsoft.com/office/drawing/2014/main" id="{E0DB06FB-236D-5243-AA9A-F03A92F3501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5493196" y="3964552"/>
            <a:ext cx="1866482" cy="1866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4610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5887E7B-4538-6344-AE86-2AEB5B8B9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Porównanie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DFDFA60C-E2C3-734A-94A5-C870D8FBF2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pl-PL" dirty="0"/>
              <a:t>Jeżeli A == B, to:</a:t>
            </a:r>
          </a:p>
          <a:p>
            <a:pPr marL="971550" lvl="1" indent="-514350">
              <a:buFont typeface="+mj-lt"/>
              <a:buAutoNum type="arabicPeriod"/>
            </a:pPr>
            <a:r>
              <a:rPr lang="pl-PL" dirty="0"/>
              <a:t>C := Jabłko</a:t>
            </a:r>
          </a:p>
          <a:p>
            <a:pPr marL="514350" indent="-514350">
              <a:buFont typeface="+mj-lt"/>
              <a:buAutoNum type="arabicPeriod"/>
            </a:pPr>
            <a:r>
              <a:rPr lang="pl-PL" dirty="0">
                <a:solidFill>
                  <a:schemeClr val="accent6"/>
                </a:solidFill>
              </a:rPr>
              <a:t>W przeciwnym wypadku:</a:t>
            </a:r>
          </a:p>
          <a:p>
            <a:pPr marL="971550" lvl="1" indent="-514350">
              <a:buFont typeface="+mj-lt"/>
              <a:buAutoNum type="arabicPeriod"/>
            </a:pPr>
            <a:r>
              <a:rPr lang="pl-PL" dirty="0">
                <a:solidFill>
                  <a:schemeClr val="accent6"/>
                </a:solidFill>
              </a:rPr>
              <a:t>C := Gruszka</a:t>
            </a:r>
          </a:p>
        </p:txBody>
      </p:sp>
    </p:spTree>
    <p:extLst>
      <p:ext uri="{BB962C8B-B14F-4D97-AF65-F5344CB8AC3E}">
        <p14:creationId xmlns:p14="http://schemas.microsoft.com/office/powerpoint/2010/main" val="39341693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EAA059D-420D-4181-93AE-7BEC47FA59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pl-PL" dirty="0"/>
              <a:t>Inicjalizacja 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Prostokąt 5">
                <a:extLst>
                  <a:ext uri="{FF2B5EF4-FFF2-40B4-BE49-F238E27FC236}">
                    <a16:creationId xmlns:a16="http://schemas.microsoft.com/office/drawing/2014/main" id="{4C98C1C5-29CC-45D2-90C1-0C45A7B468B4}"/>
                  </a:ext>
                </a:extLst>
              </p:cNvPr>
              <p:cNvSpPr/>
              <p:nvPr/>
            </p:nvSpPr>
            <p:spPr>
              <a:xfrm>
                <a:off x="3442321" y="1990083"/>
                <a:ext cx="2204450" cy="156966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pl-PL" sz="9600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A</a:t>
                </a:r>
                <a:r>
                  <a:rPr lang="pl-PL" sz="5400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</a:t>
                </a:r>
                <a14:m>
                  <m:oMath xmlns:m="http://schemas.openxmlformats.org/officeDocument/2006/math">
                    <m:r>
                      <a:rPr lang="pl-PL" sz="9600" i="1">
                        <a:latin typeface="Cambria Math" panose="02040503050406030204" pitchFamily="18" charset="0"/>
                      </a:rPr>
                      <m:t>≔</m:t>
                    </m:r>
                  </m:oMath>
                </a14:m>
                <a:endParaRPr lang="pl-PL" sz="9600" dirty="0"/>
              </a:p>
            </p:txBody>
          </p:sp>
        </mc:Choice>
        <mc:Fallback xmlns="">
          <p:sp>
            <p:nvSpPr>
              <p:cNvPr id="6" name="Prostokąt 5">
                <a:extLst>
                  <a:ext uri="{FF2B5EF4-FFF2-40B4-BE49-F238E27FC236}">
                    <a16:creationId xmlns:a16="http://schemas.microsoft.com/office/drawing/2014/main" id="{4C98C1C5-29CC-45D2-90C1-0C45A7B468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2321" y="1990083"/>
                <a:ext cx="2204450" cy="1569660"/>
              </a:xfrm>
              <a:prstGeom prst="rect">
                <a:avLst/>
              </a:prstGeom>
              <a:blipFill>
                <a:blip r:embed="rId4"/>
                <a:stretch>
                  <a:fillRect l="-29917" t="-21705" b="-46899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Prostokąt 7">
                <a:extLst>
                  <a:ext uri="{FF2B5EF4-FFF2-40B4-BE49-F238E27FC236}">
                    <a16:creationId xmlns:a16="http://schemas.microsoft.com/office/drawing/2014/main" id="{F46794D3-72F9-4868-B25C-C229CB4DC242}"/>
                  </a:ext>
                </a:extLst>
              </p:cNvPr>
              <p:cNvSpPr/>
              <p:nvPr/>
            </p:nvSpPr>
            <p:spPr>
              <a:xfrm>
                <a:off x="3442321" y="4261374"/>
                <a:ext cx="2204450" cy="156966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pl-PL" sz="9600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B</a:t>
                </a:r>
                <a:r>
                  <a:rPr lang="pl-PL" sz="5400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</a:t>
                </a:r>
                <a14:m>
                  <m:oMath xmlns:m="http://schemas.openxmlformats.org/officeDocument/2006/math">
                    <m:r>
                      <a:rPr lang="pl-PL" sz="9600" i="1">
                        <a:latin typeface="Cambria Math" panose="02040503050406030204" pitchFamily="18" charset="0"/>
                      </a:rPr>
                      <m:t>≔</m:t>
                    </m:r>
                  </m:oMath>
                </a14:m>
                <a:endParaRPr lang="pl-PL" sz="9600" dirty="0"/>
              </a:p>
            </p:txBody>
          </p:sp>
        </mc:Choice>
        <mc:Fallback xmlns="">
          <p:sp>
            <p:nvSpPr>
              <p:cNvPr id="8" name="Prostokąt 7">
                <a:extLst>
                  <a:ext uri="{FF2B5EF4-FFF2-40B4-BE49-F238E27FC236}">
                    <a16:creationId xmlns:a16="http://schemas.microsoft.com/office/drawing/2014/main" id="{F46794D3-72F9-4868-B25C-C229CB4DC2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2321" y="4261374"/>
                <a:ext cx="2204450" cy="1569660"/>
              </a:xfrm>
              <a:prstGeom prst="rect">
                <a:avLst/>
              </a:prstGeom>
              <a:blipFill>
                <a:blip r:embed="rId5"/>
                <a:stretch>
                  <a:fillRect l="-29086" t="-22093" b="-46899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Symbol zastępczy zawartości 4" descr="Obraz zawierający jabłko, owoce, siedzi, wewnątrz&#10;&#10;Opis wygenerowany przy bardzo wysokim poziomie pewności">
            <a:extLst>
              <a:ext uri="{FF2B5EF4-FFF2-40B4-BE49-F238E27FC236}">
                <a16:creationId xmlns:a16="http://schemas.microsoft.com/office/drawing/2014/main" id="{64C2F146-59FB-7745-B11F-4A7036A4E4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5578414" y="1693262"/>
            <a:ext cx="1696045" cy="1866481"/>
          </a:xfrm>
          <a:prstGeom prst="rect">
            <a:avLst/>
          </a:prstGeom>
        </p:spPr>
      </p:pic>
      <p:pic>
        <p:nvPicPr>
          <p:cNvPr id="11" name="Symbol zastępczy zawartości 4" descr="Obraz zawierający jabłko, owoce, siedzi, wewnątrz&#10;&#10;Opis wygenerowany przy bardzo wysokim poziomie pewności">
            <a:extLst>
              <a:ext uri="{FF2B5EF4-FFF2-40B4-BE49-F238E27FC236}">
                <a16:creationId xmlns:a16="http://schemas.microsoft.com/office/drawing/2014/main" id="{513074C3-54FA-374C-8962-B51610F34B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5578415" y="3964553"/>
            <a:ext cx="1696045" cy="1866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3907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5887E7B-4538-6344-AE86-2AEB5B8B9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Porównanie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DFDFA60C-E2C3-734A-94A5-C870D8FBF2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pl-PL" dirty="0">
                <a:solidFill>
                  <a:schemeClr val="accent6"/>
                </a:solidFill>
              </a:rPr>
              <a:t>Jeżeli A == B, to:</a:t>
            </a:r>
          </a:p>
          <a:p>
            <a:pPr marL="971550" lvl="1" indent="-514350">
              <a:buFont typeface="+mj-lt"/>
              <a:buAutoNum type="arabicPeriod"/>
            </a:pPr>
            <a:r>
              <a:rPr lang="pl-PL" dirty="0">
                <a:solidFill>
                  <a:schemeClr val="accent6"/>
                </a:solidFill>
              </a:rPr>
              <a:t>C := Jabłko</a:t>
            </a:r>
          </a:p>
          <a:p>
            <a:pPr marL="514350" indent="-514350">
              <a:buFont typeface="+mj-lt"/>
              <a:buAutoNum type="arabicPeriod"/>
            </a:pPr>
            <a:r>
              <a:rPr lang="pl-PL" dirty="0"/>
              <a:t>W przeciwnym wypadku:</a:t>
            </a:r>
          </a:p>
          <a:p>
            <a:pPr marL="971550" lvl="1" indent="-514350">
              <a:buFont typeface="+mj-lt"/>
              <a:buAutoNum type="arabicPeriod"/>
            </a:pPr>
            <a:r>
              <a:rPr lang="pl-PL" dirty="0"/>
              <a:t>C := Gruszka</a:t>
            </a:r>
          </a:p>
        </p:txBody>
      </p:sp>
    </p:spTree>
    <p:extLst>
      <p:ext uri="{BB962C8B-B14F-4D97-AF65-F5344CB8AC3E}">
        <p14:creationId xmlns:p14="http://schemas.microsoft.com/office/powerpoint/2010/main" val="35183783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A0CBD9D-FBCA-46A2-B8C0-45EE84A0D3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Źródła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DC7B09F6-9015-4D07-B433-191E59D40D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>
                <a:hlinkClick r:id="rId2"/>
              </a:rPr>
              <a:t>https://pixabay.com/en/box-empty-cardboard-package-pack-550594/</a:t>
            </a:r>
            <a:endParaRPr lang="pl-PL" dirty="0"/>
          </a:p>
          <a:p>
            <a:r>
              <a:rPr lang="pl-PL" dirty="0">
                <a:hlinkClick r:id="rId3"/>
              </a:rPr>
              <a:t>http://pngimg.com/download/12405</a:t>
            </a:r>
            <a:endParaRPr lang="pl-PL" dirty="0"/>
          </a:p>
          <a:p>
            <a:r>
              <a:rPr lang="pl-PL" dirty="0">
                <a:hlinkClick r:id="rId4"/>
              </a:rPr>
              <a:t>http://www.pngall.com/pear-png</a:t>
            </a:r>
            <a:endParaRPr lang="pl-PL" dirty="0"/>
          </a:p>
          <a:p>
            <a:r>
              <a:rPr lang="pl-PL" dirty="0">
                <a:hlinkClick r:id="rId5"/>
              </a:rPr>
              <a:t>https://pixabay.com/p-310571/?no_redirect</a:t>
            </a:r>
            <a:endParaRPr lang="pl-PL" dirty="0"/>
          </a:p>
          <a:p>
            <a:r>
              <a:rPr lang="pl-PL" dirty="0">
                <a:hlinkClick r:id="rId6"/>
              </a:rPr>
              <a:t>https://pixabay.com/p-575543/?no_redirect</a:t>
            </a:r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247034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DC75F98-52DA-4876-A0A5-F73D5B64AA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Dozwolone operacje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8DFA5EE-03EC-4AC7-857B-E02884B387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pl-PL" dirty="0"/>
              <a:t>Skopiowanie wartości:</a:t>
            </a:r>
          </a:p>
          <a:p>
            <a:pPr lvl="1"/>
            <a:r>
              <a:rPr lang="pl-PL" dirty="0"/>
              <a:t>Bierzemy wartość z jednego pudełka, kopiujemy ją (korzystając z ksera), a jej kopię wkładamy do drugiego pudełka</a:t>
            </a:r>
          </a:p>
          <a:p>
            <a:pPr lvl="1"/>
            <a:r>
              <a:rPr lang="pl-PL" dirty="0"/>
              <a:t>Oryginalna wartość pozostaje w pierwszym pudełku</a:t>
            </a:r>
          </a:p>
          <a:p>
            <a:r>
              <a:rPr lang="pl-PL" dirty="0"/>
              <a:t>Inicjalizacja (przypisanie nowej wartości):</a:t>
            </a:r>
          </a:p>
          <a:p>
            <a:pPr lvl="1"/>
            <a:r>
              <a:rPr lang="pl-PL" dirty="0"/>
              <a:t>Bierzemy wartość i wpisujemy ją do pudełka</a:t>
            </a:r>
          </a:p>
          <a:p>
            <a:pPr lvl="1"/>
            <a:r>
              <a:rPr lang="pl-PL" dirty="0"/>
              <a:t>Nowa wartość zastępuje starą – stara wartość „znika” (jest zapominana)</a:t>
            </a:r>
          </a:p>
          <a:p>
            <a:r>
              <a:rPr lang="pl-PL" dirty="0"/>
              <a:t>Odczyt:</a:t>
            </a:r>
          </a:p>
          <a:p>
            <a:pPr lvl="1"/>
            <a:r>
              <a:rPr lang="pl-PL" dirty="0"/>
              <a:t>Patrzymy, co znajduje się w pudełku</a:t>
            </a:r>
          </a:p>
        </p:txBody>
      </p:sp>
    </p:spTree>
    <p:extLst>
      <p:ext uri="{BB962C8B-B14F-4D97-AF65-F5344CB8AC3E}">
        <p14:creationId xmlns:p14="http://schemas.microsoft.com/office/powerpoint/2010/main" val="4165888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CDE1629-3CF9-4DD9-BDFA-7B14109D3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Ćwiczenie 1: Podstawienie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2832E2C6-7619-4014-A8C9-8B32E3AE34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4917749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EAA059D-420D-4181-93AE-7BEC47FA59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pl-PL" dirty="0"/>
              <a:t>Inicjalizacja</a:t>
            </a:r>
          </a:p>
        </p:txBody>
      </p:sp>
      <p:pic>
        <p:nvPicPr>
          <p:cNvPr id="5" name="Symbol zastępczy zawartości 4" descr="Obraz zawierający jabłko, owoce, siedzi, wewnątrz&#10;&#10;Opis wygenerowany przy bardzo wysokim poziomie pewności">
            <a:extLst>
              <a:ext uri="{FF2B5EF4-FFF2-40B4-BE49-F238E27FC236}">
                <a16:creationId xmlns:a16="http://schemas.microsoft.com/office/drawing/2014/main" id="{7DCB178F-53AC-4379-933D-5538E657EC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092123" y="2594814"/>
            <a:ext cx="1696045" cy="186648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Prostokąt 5">
                <a:extLst>
                  <a:ext uri="{FF2B5EF4-FFF2-40B4-BE49-F238E27FC236}">
                    <a16:creationId xmlns:a16="http://schemas.microsoft.com/office/drawing/2014/main" id="{4C98C1C5-29CC-45D2-90C1-0C45A7B468B4}"/>
                  </a:ext>
                </a:extLst>
              </p:cNvPr>
              <p:cNvSpPr/>
              <p:nvPr/>
            </p:nvSpPr>
            <p:spPr>
              <a:xfrm>
                <a:off x="3956029" y="2894209"/>
                <a:ext cx="2204450" cy="156966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pl-PL" sz="9600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A</a:t>
                </a:r>
                <a:r>
                  <a:rPr lang="pl-PL" sz="5400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</a:t>
                </a:r>
                <a14:m>
                  <m:oMath xmlns:m="http://schemas.openxmlformats.org/officeDocument/2006/math">
                    <m:r>
                      <a:rPr lang="pl-PL" sz="9600" i="1">
                        <a:latin typeface="Cambria Math" panose="02040503050406030204" pitchFamily="18" charset="0"/>
                      </a:rPr>
                      <m:t>≔</m:t>
                    </m:r>
                  </m:oMath>
                </a14:m>
                <a:endParaRPr lang="pl-PL" sz="9600" dirty="0"/>
              </a:p>
            </p:txBody>
          </p:sp>
        </mc:Choice>
        <mc:Fallback>
          <p:sp>
            <p:nvSpPr>
              <p:cNvPr id="6" name="Prostokąt 5">
                <a:extLst>
                  <a:ext uri="{FF2B5EF4-FFF2-40B4-BE49-F238E27FC236}">
                    <a16:creationId xmlns:a16="http://schemas.microsoft.com/office/drawing/2014/main" id="{4C98C1C5-29CC-45D2-90C1-0C45A7B468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6029" y="2894209"/>
                <a:ext cx="2204450" cy="1569660"/>
              </a:xfrm>
              <a:prstGeom prst="rect">
                <a:avLst/>
              </a:prstGeom>
              <a:blipFill>
                <a:blip r:embed="rId4"/>
                <a:stretch>
                  <a:fillRect l="-29143" t="-22764" r="-8571" b="-46341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134910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EAA059D-420D-4181-93AE-7BEC47FA59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pl-PL" dirty="0"/>
              <a:t>Podstawienie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Prostokąt 5">
                <a:extLst>
                  <a:ext uri="{FF2B5EF4-FFF2-40B4-BE49-F238E27FC236}">
                    <a16:creationId xmlns:a16="http://schemas.microsoft.com/office/drawing/2014/main" id="{4C98C1C5-29CC-45D2-90C1-0C45A7B468B4}"/>
                  </a:ext>
                </a:extLst>
              </p:cNvPr>
              <p:cNvSpPr/>
              <p:nvPr/>
            </p:nvSpPr>
            <p:spPr>
              <a:xfrm>
                <a:off x="3956029" y="2894209"/>
                <a:ext cx="2204450" cy="156966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pl-PL" sz="9600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A</a:t>
                </a:r>
                <a:r>
                  <a:rPr lang="pl-PL" sz="5400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</a:t>
                </a:r>
                <a14:m>
                  <m:oMath xmlns:m="http://schemas.openxmlformats.org/officeDocument/2006/math">
                    <m:r>
                      <a:rPr lang="pl-PL" sz="9600" i="1">
                        <a:latin typeface="Cambria Math" panose="02040503050406030204" pitchFamily="18" charset="0"/>
                      </a:rPr>
                      <m:t>≔</m:t>
                    </m:r>
                  </m:oMath>
                </a14:m>
                <a:endParaRPr lang="pl-PL" sz="9600" dirty="0"/>
              </a:p>
            </p:txBody>
          </p:sp>
        </mc:Choice>
        <mc:Fallback>
          <p:sp>
            <p:nvSpPr>
              <p:cNvPr id="6" name="Prostokąt 5">
                <a:extLst>
                  <a:ext uri="{FF2B5EF4-FFF2-40B4-BE49-F238E27FC236}">
                    <a16:creationId xmlns:a16="http://schemas.microsoft.com/office/drawing/2014/main" id="{4C98C1C5-29CC-45D2-90C1-0C45A7B468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6029" y="2894209"/>
                <a:ext cx="2204450" cy="1569660"/>
              </a:xfrm>
              <a:prstGeom prst="rect">
                <a:avLst/>
              </a:prstGeom>
              <a:blipFill>
                <a:blip r:embed="rId2"/>
                <a:stretch>
                  <a:fillRect l="-29143" t="-22764" r="-8571" b="-46341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Symbol zastępczy zawartości 6" descr="Obraz zawierający gruszka, owoce, wewnątrz, siedzi&#10;&#10;Opis wygenerowany przy bardzo wysokim poziomie pewności">
            <a:extLst>
              <a:ext uri="{FF2B5EF4-FFF2-40B4-BE49-F238E27FC236}">
                <a16:creationId xmlns:a16="http://schemas.microsoft.com/office/drawing/2014/main" id="{FCBE43A2-C5D7-B644-88C2-06C8C5BAE5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5959012" y="2447851"/>
            <a:ext cx="2016018" cy="2016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3378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86CEFF2-1BA5-472C-AAA8-F079782A67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Podstawienie</a:t>
            </a:r>
            <a:br>
              <a:rPr lang="pl-PL" dirty="0"/>
            </a:br>
            <a:endParaRPr lang="pl-PL" dirty="0"/>
          </a:p>
        </p:txBody>
      </p:sp>
      <p:sp>
        <p:nvSpPr>
          <p:cNvPr id="3" name="pole tekstowe 2">
            <a:extLst>
              <a:ext uri="{FF2B5EF4-FFF2-40B4-BE49-F238E27FC236}">
                <a16:creationId xmlns:a16="http://schemas.microsoft.com/office/drawing/2014/main" id="{1E3AD5EF-01E9-8A41-A3D9-E3BBAB10B306}"/>
              </a:ext>
            </a:extLst>
          </p:cNvPr>
          <p:cNvSpPr txBox="1"/>
          <p:nvPr/>
        </p:nvSpPr>
        <p:spPr>
          <a:xfrm>
            <a:off x="838200" y="1690688"/>
            <a:ext cx="298633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90538" indent="-490538">
              <a:buFont typeface="+mj-lt"/>
              <a:buAutoNum type="arabicPeriod"/>
            </a:pPr>
            <a:r>
              <a:rPr lang="pl-PL" sz="3600" dirty="0"/>
              <a:t>A := Jabłko</a:t>
            </a:r>
          </a:p>
          <a:p>
            <a:pPr marL="490538" indent="-490538">
              <a:buFont typeface="+mj-lt"/>
              <a:buAutoNum type="arabicPeriod"/>
            </a:pPr>
            <a:r>
              <a:rPr lang="pl-PL" sz="3600" dirty="0"/>
              <a:t>A := Gruszka</a:t>
            </a:r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67188C09-885A-7F48-ACEE-1DAD17C63C12}"/>
              </a:ext>
            </a:extLst>
          </p:cNvPr>
          <p:cNvSpPr txBox="1"/>
          <p:nvPr/>
        </p:nvSpPr>
        <p:spPr>
          <a:xfrm>
            <a:off x="838201" y="3729519"/>
            <a:ext cx="10515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dirty="0"/>
              <a:t>Ze zmiennej A wyrzucana jest dotychczasowa wartość (Jabłko) i wkładana jest nowa wartość (Gruszka)</a:t>
            </a:r>
          </a:p>
        </p:txBody>
      </p:sp>
    </p:spTree>
    <p:extLst>
      <p:ext uri="{BB962C8B-B14F-4D97-AF65-F5344CB8AC3E}">
        <p14:creationId xmlns:p14="http://schemas.microsoft.com/office/powerpoint/2010/main" val="37123640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CDE1629-3CF9-4DD9-BDFA-7B14109D3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Ćwiczenie 2: Kopiowanie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2832E2C6-7619-4014-A8C9-8B32E3AE34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264421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EAA059D-420D-4181-93AE-7BEC47FA59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pl-PL" dirty="0"/>
              <a:t>Inicjalizacja</a:t>
            </a:r>
          </a:p>
        </p:txBody>
      </p:sp>
      <p:pic>
        <p:nvPicPr>
          <p:cNvPr id="5" name="Symbol zastępczy zawartości 4" descr="Obraz zawierający jabłko, owoce, siedzi, wewnątrz&#10;&#10;Opis wygenerowany przy bardzo wysokim poziomie pewności">
            <a:extLst>
              <a:ext uri="{FF2B5EF4-FFF2-40B4-BE49-F238E27FC236}">
                <a16:creationId xmlns:a16="http://schemas.microsoft.com/office/drawing/2014/main" id="{7DCB178F-53AC-4379-933D-5538E657EC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578415" y="1690688"/>
            <a:ext cx="1696045" cy="186648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Prostokąt 5">
                <a:extLst>
                  <a:ext uri="{FF2B5EF4-FFF2-40B4-BE49-F238E27FC236}">
                    <a16:creationId xmlns:a16="http://schemas.microsoft.com/office/drawing/2014/main" id="{4C98C1C5-29CC-45D2-90C1-0C45A7B468B4}"/>
                  </a:ext>
                </a:extLst>
              </p:cNvPr>
              <p:cNvSpPr/>
              <p:nvPr/>
            </p:nvSpPr>
            <p:spPr>
              <a:xfrm>
                <a:off x="3442321" y="1990083"/>
                <a:ext cx="2204450" cy="156966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pl-PL" sz="9600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A</a:t>
                </a:r>
                <a:r>
                  <a:rPr lang="pl-PL" sz="5400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</a:t>
                </a:r>
                <a14:m>
                  <m:oMath xmlns:m="http://schemas.openxmlformats.org/officeDocument/2006/math">
                    <m:r>
                      <a:rPr lang="pl-PL" sz="9600" i="1">
                        <a:latin typeface="Cambria Math" panose="02040503050406030204" pitchFamily="18" charset="0"/>
                      </a:rPr>
                      <m:t>≔</m:t>
                    </m:r>
                  </m:oMath>
                </a14:m>
                <a:endParaRPr lang="pl-PL" sz="9600" dirty="0"/>
              </a:p>
            </p:txBody>
          </p:sp>
        </mc:Choice>
        <mc:Fallback xmlns="">
          <p:sp>
            <p:nvSpPr>
              <p:cNvPr id="6" name="Prostokąt 5">
                <a:extLst>
                  <a:ext uri="{FF2B5EF4-FFF2-40B4-BE49-F238E27FC236}">
                    <a16:creationId xmlns:a16="http://schemas.microsoft.com/office/drawing/2014/main" id="{4C98C1C5-29CC-45D2-90C1-0C45A7B468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2321" y="1990083"/>
                <a:ext cx="2204450" cy="1569660"/>
              </a:xfrm>
              <a:prstGeom prst="rect">
                <a:avLst/>
              </a:prstGeom>
              <a:blipFill>
                <a:blip r:embed="rId4"/>
                <a:stretch>
                  <a:fillRect l="-29917" t="-21705" b="-46899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Prostokąt 7">
                <a:extLst>
                  <a:ext uri="{FF2B5EF4-FFF2-40B4-BE49-F238E27FC236}">
                    <a16:creationId xmlns:a16="http://schemas.microsoft.com/office/drawing/2014/main" id="{F46794D3-72F9-4868-B25C-C229CB4DC242}"/>
                  </a:ext>
                </a:extLst>
              </p:cNvPr>
              <p:cNvSpPr/>
              <p:nvPr/>
            </p:nvSpPr>
            <p:spPr>
              <a:xfrm>
                <a:off x="3442321" y="4261374"/>
                <a:ext cx="2204450" cy="156966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pl-PL" sz="9600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B</a:t>
                </a:r>
                <a:r>
                  <a:rPr lang="pl-PL" sz="5400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</a:t>
                </a:r>
                <a14:m>
                  <m:oMath xmlns:m="http://schemas.openxmlformats.org/officeDocument/2006/math">
                    <m:r>
                      <a:rPr lang="pl-PL" sz="9600" i="1">
                        <a:latin typeface="Cambria Math" panose="02040503050406030204" pitchFamily="18" charset="0"/>
                      </a:rPr>
                      <m:t>≔</m:t>
                    </m:r>
                  </m:oMath>
                </a14:m>
                <a:endParaRPr lang="pl-PL" sz="9600" dirty="0"/>
              </a:p>
            </p:txBody>
          </p:sp>
        </mc:Choice>
        <mc:Fallback xmlns="">
          <p:sp>
            <p:nvSpPr>
              <p:cNvPr id="8" name="Prostokąt 7">
                <a:extLst>
                  <a:ext uri="{FF2B5EF4-FFF2-40B4-BE49-F238E27FC236}">
                    <a16:creationId xmlns:a16="http://schemas.microsoft.com/office/drawing/2014/main" id="{F46794D3-72F9-4868-B25C-C229CB4DC2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2321" y="4261374"/>
                <a:ext cx="2204450" cy="1569660"/>
              </a:xfrm>
              <a:prstGeom prst="rect">
                <a:avLst/>
              </a:prstGeom>
              <a:blipFill>
                <a:blip r:embed="rId5"/>
                <a:stretch>
                  <a:fillRect l="-29086" t="-22093" b="-46899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Obraz 6" descr="Obraz zawierający gruszka, owoce, wewnątrz, siedzi&#10;&#10;Opis wygenerowany przy bardzo wysokim poziomie pewności">
            <a:extLst>
              <a:ext uri="{FF2B5EF4-FFF2-40B4-BE49-F238E27FC236}">
                <a16:creationId xmlns:a16="http://schemas.microsoft.com/office/drawing/2014/main" id="{72E8799E-14F8-EA42-80BE-33F59DDFA93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5493196" y="3964552"/>
            <a:ext cx="1866482" cy="1866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63470"/>
      </p:ext>
    </p:extLst>
  </p:cSld>
  <p:clrMapOvr>
    <a:masterClrMapping/>
  </p:clrMapOvr>
</p:sld>
</file>

<file path=ppt/theme/theme1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748</TotalTime>
  <Words>410</Words>
  <Application>Microsoft Macintosh PowerPoint</Application>
  <PresentationFormat>Panoramiczny</PresentationFormat>
  <Paragraphs>88</Paragraphs>
  <Slides>24</Slides>
  <Notes>0</Notes>
  <HiddenSlides>0</HiddenSlides>
  <MMClips>0</MMClips>
  <ScaleCrop>false</ScaleCrop>
  <HeadingPairs>
    <vt:vector size="6" baseType="variant">
      <vt:variant>
        <vt:lpstr>Używane czcionki</vt:lpstr>
      </vt:variant>
      <vt:variant>
        <vt:i4>4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24</vt:i4>
      </vt:variant>
    </vt:vector>
  </HeadingPairs>
  <TitlesOfParts>
    <vt:vector size="29" baseType="lpstr">
      <vt:lpstr>Arial</vt:lpstr>
      <vt:lpstr>Calibri</vt:lpstr>
      <vt:lpstr>Calibri Light</vt:lpstr>
      <vt:lpstr>Cambria Math</vt:lpstr>
      <vt:lpstr>Motyw pakietu Office</vt:lpstr>
      <vt:lpstr>Zmienne</vt:lpstr>
      <vt:lpstr>Opis ćwiczenia</vt:lpstr>
      <vt:lpstr>Dozwolone operacje</vt:lpstr>
      <vt:lpstr>Ćwiczenie 1: Podstawienie</vt:lpstr>
      <vt:lpstr>Inicjalizacja</vt:lpstr>
      <vt:lpstr>Podstawienie</vt:lpstr>
      <vt:lpstr>Podstawienie </vt:lpstr>
      <vt:lpstr>Ćwiczenie 2: Kopiowanie</vt:lpstr>
      <vt:lpstr>Inicjalizacja</vt:lpstr>
      <vt:lpstr>Cel</vt:lpstr>
      <vt:lpstr>Kopiowanie</vt:lpstr>
      <vt:lpstr>Kopiowanie Podstawienie zmiennej B wartością zmiennej A</vt:lpstr>
      <vt:lpstr>Ćwiczenie 2: Zamiana</vt:lpstr>
      <vt:lpstr>Inicjalizacja</vt:lpstr>
      <vt:lpstr>Cel</vt:lpstr>
      <vt:lpstr>Zamiana</vt:lpstr>
      <vt:lpstr>Zamiana</vt:lpstr>
      <vt:lpstr>Ćwiczenie 4: Porównanie</vt:lpstr>
      <vt:lpstr>Porównanie</vt:lpstr>
      <vt:lpstr>Inicjalizacja 1</vt:lpstr>
      <vt:lpstr>Porównanie</vt:lpstr>
      <vt:lpstr>Inicjalizacja 2</vt:lpstr>
      <vt:lpstr>Porównanie</vt:lpstr>
      <vt:lpstr>Źródła</vt:lpstr>
    </vt:vector>
  </TitlesOfParts>
  <Company/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Prezentacja programu PowerPoint</dc:title>
  <dc:creator>Damian Kurpiewski</dc:creator>
  <cp:lastModifiedBy>Damian Kurpiewski</cp:lastModifiedBy>
  <cp:revision>26</cp:revision>
  <dcterms:created xsi:type="dcterms:W3CDTF">2018-06-04T18:42:26Z</dcterms:created>
  <dcterms:modified xsi:type="dcterms:W3CDTF">2018-07-30T09:59:09Z</dcterms:modified>
</cp:coreProperties>
</file>